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26892-5EF8-4AD8-B0B1-ACD1E2C9A6AE}" type="datetimeFigureOut">
              <a:rPr lang="en-IN" smtClean="0"/>
              <a:pPr/>
              <a:t>27-04-2019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D2D5DA-2D11-461C-B73C-8C5CD37DCC83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Tribal Movements in India</a:t>
            </a:r>
            <a:r>
              <a:rPr lang="en-US" dirty="0" smtClean="0"/>
              <a:t/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dirty="0" smtClean="0"/>
              <a:t>Lecture delivered by</a:t>
            </a:r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2400" dirty="0" smtClean="0"/>
              <a:t>Dr. Umer Jan Sofi</a:t>
            </a:r>
          </a:p>
          <a:p>
            <a:pPr algn="ctr">
              <a:buNone/>
            </a:pPr>
            <a:r>
              <a:rPr lang="en-US" sz="2400" dirty="0" smtClean="0"/>
              <a:t>Assistant Professor</a:t>
            </a:r>
          </a:p>
          <a:p>
            <a:pPr algn="ctr">
              <a:buNone/>
            </a:pPr>
            <a:r>
              <a:rPr lang="en-US" sz="2400" dirty="0" smtClean="0"/>
              <a:t>Dept. of Sociology</a:t>
            </a:r>
          </a:p>
          <a:p>
            <a:pPr algn="ctr">
              <a:buNone/>
            </a:pPr>
            <a:r>
              <a:rPr lang="en-US" sz="2400" dirty="0" smtClean="0"/>
              <a:t>Govt. Degree College Boys </a:t>
            </a:r>
          </a:p>
          <a:p>
            <a:pPr algn="ctr">
              <a:buNone/>
            </a:pPr>
            <a:r>
              <a:rPr lang="en-US" sz="2400" dirty="0" smtClean="0"/>
              <a:t>Anantnag (J&amp;K)-192101 </a:t>
            </a:r>
            <a:endParaRPr lang="en-IN" sz="2400" dirty="0" smtClean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4. Jharkhand Movement: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The state Jharkhand was formed in November 2000, before that the mining areas of </a:t>
            </a:r>
            <a:r>
              <a:rPr lang="en-IN" dirty="0" err="1" smtClean="0"/>
              <a:t>Dhanbad-Jharia</a:t>
            </a:r>
            <a:r>
              <a:rPr lang="en-IN" dirty="0" smtClean="0"/>
              <a:t> and the steel manufacturing regions around </a:t>
            </a:r>
            <a:r>
              <a:rPr lang="en-IN" dirty="0" err="1" smtClean="0"/>
              <a:t>Bokaro</a:t>
            </a:r>
            <a:r>
              <a:rPr lang="en-IN" dirty="0" smtClean="0"/>
              <a:t> and Jamshedpur were situated in the southern part of Bihar. A regionalist ‘Jharkhand Movement’ emerged in the 1920s, but only gained significant influence with the constitution of the Jharkhand </a:t>
            </a:r>
            <a:r>
              <a:rPr lang="en-IN" dirty="0" err="1" smtClean="0"/>
              <a:t>Mukti</a:t>
            </a:r>
            <a:r>
              <a:rPr lang="en-IN" dirty="0" smtClean="0"/>
              <a:t> </a:t>
            </a:r>
            <a:r>
              <a:rPr lang="en-IN" dirty="0" err="1" smtClean="0"/>
              <a:t>Morcha</a:t>
            </a:r>
            <a:r>
              <a:rPr lang="en-IN" dirty="0" smtClean="0"/>
              <a:t> (Jharkhand Liberation Front, JMM) in 1972 by </a:t>
            </a:r>
            <a:r>
              <a:rPr lang="en-IN" dirty="0" err="1" smtClean="0"/>
              <a:t>Shibu</a:t>
            </a:r>
            <a:r>
              <a:rPr lang="en-IN" dirty="0" smtClean="0"/>
              <a:t> </a:t>
            </a:r>
            <a:r>
              <a:rPr lang="en-IN" dirty="0" err="1" smtClean="0"/>
              <a:t>Soren</a:t>
            </a:r>
            <a:r>
              <a:rPr lang="en-IN" dirty="0" smtClean="0"/>
              <a:t>.</a:t>
            </a:r>
            <a:endParaRPr lang="en-IN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emergence of the Maoist-influenced union movement in the late 1960s gave the regionalist tendencies more credibility amongst the lower section of the working class.</a:t>
            </a:r>
            <a:endParaRPr lang="en-IN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 smtClean="0"/>
              <a:t>As early as 1975 the ‘liberation movement’ started to intensify the tension between different ‘proletarian sections’, leading to, e.g. the </a:t>
            </a:r>
            <a:r>
              <a:rPr lang="en-IN" dirty="0" err="1" smtClean="0"/>
              <a:t>Chirudih</a:t>
            </a:r>
            <a:r>
              <a:rPr lang="en-IN" dirty="0" smtClean="0"/>
              <a:t> massacre which left eleven ‘outsiders’ dead. During the 1980s the Jharkhand </a:t>
            </a:r>
            <a:r>
              <a:rPr lang="en-IN" dirty="0" err="1" smtClean="0"/>
              <a:t>Mukti</a:t>
            </a:r>
            <a:r>
              <a:rPr lang="en-IN" dirty="0" smtClean="0"/>
              <a:t> </a:t>
            </a:r>
            <a:r>
              <a:rPr lang="en-IN" dirty="0" err="1" smtClean="0"/>
              <a:t>Morcha</a:t>
            </a:r>
            <a:r>
              <a:rPr lang="en-IN" dirty="0" smtClean="0"/>
              <a:t> found followers amongst the big land-owners, for example the </a:t>
            </a:r>
            <a:r>
              <a:rPr lang="en-IN" dirty="0" err="1" smtClean="0"/>
              <a:t>zamindar</a:t>
            </a:r>
            <a:r>
              <a:rPr lang="en-IN" dirty="0" smtClean="0"/>
              <a:t> </a:t>
            </a:r>
            <a:r>
              <a:rPr lang="en-IN" dirty="0" err="1" smtClean="0"/>
              <a:t>Basant</a:t>
            </a:r>
            <a:r>
              <a:rPr lang="en-IN" dirty="0" smtClean="0"/>
              <a:t> </a:t>
            </a:r>
            <a:r>
              <a:rPr lang="en-IN" dirty="0" err="1" smtClean="0"/>
              <a:t>Narayan</a:t>
            </a:r>
            <a:r>
              <a:rPr lang="en-IN" dirty="0" smtClean="0"/>
              <a:t> Singh, amongst big industrialist – and last, but not least amongst the ‘mafia’.</a:t>
            </a:r>
            <a:endParaRPr lang="en-IN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In November 2000 Jharkhand became an independent state. From 2002 onwards the Jharkhand state started to mobilise </a:t>
            </a:r>
            <a:r>
              <a:rPr lang="en-IN" dirty="0" err="1" smtClean="0"/>
              <a:t>para</a:t>
            </a:r>
            <a:r>
              <a:rPr lang="en-IN" dirty="0" smtClean="0"/>
              <a:t>-military troops, for example in form of the </a:t>
            </a:r>
            <a:r>
              <a:rPr lang="en-IN" dirty="0" err="1" smtClean="0"/>
              <a:t>Nagrik</a:t>
            </a:r>
            <a:r>
              <a:rPr lang="en-IN" dirty="0" smtClean="0"/>
              <a:t> </a:t>
            </a:r>
            <a:r>
              <a:rPr lang="en-IN" dirty="0" err="1" smtClean="0"/>
              <a:t>Suraksha</a:t>
            </a:r>
            <a:r>
              <a:rPr lang="en-IN" dirty="0" smtClean="0"/>
              <a:t> </a:t>
            </a:r>
            <a:r>
              <a:rPr lang="en-IN" dirty="0" err="1" smtClean="0"/>
              <a:t>Samiti</a:t>
            </a:r>
            <a:r>
              <a:rPr lang="en-IN" dirty="0" smtClean="0"/>
              <a:t> (NSS), against the armed Maoists movement operating in Jharkhand……..</a:t>
            </a:r>
            <a:endParaRPr lang="en-IN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6000" dirty="0" smtClean="0"/>
              <a:t>Thank you</a:t>
            </a:r>
            <a:endParaRPr lang="en-IN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Introduction </a:t>
            </a:r>
            <a:br>
              <a:rPr lang="en-US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IN" dirty="0" smtClean="0"/>
              <a:t>    Social </a:t>
            </a:r>
            <a:r>
              <a:rPr lang="en-IN" dirty="0"/>
              <a:t>movements among tribes aim at collective action to alter, reconstitute, reinterpret, restore and protect social structure, with a view to improve social, cultural, economic and political conditions of the tribal </a:t>
            </a:r>
            <a:r>
              <a:rPr lang="en-IN" dirty="0" smtClean="0"/>
              <a:t>people.</a:t>
            </a:r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 smtClean="0"/>
          </a:p>
          <a:p>
            <a:pPr>
              <a:buNone/>
            </a:pPr>
            <a:endParaRPr lang="en-IN" dirty="0"/>
          </a:p>
          <a:p>
            <a:pPr>
              <a:buNone/>
            </a:pP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dirty="0" smtClean="0"/>
              <a:t>   Some of the most important tribal movements in India are as follows: </a:t>
            </a:r>
          </a:p>
          <a:p>
            <a:pPr marL="514350" indent="-514350">
              <a:buAutoNum type="arabicPeriod"/>
            </a:pPr>
            <a:r>
              <a:rPr lang="en-IN" dirty="0" smtClean="0"/>
              <a:t>The </a:t>
            </a:r>
            <a:r>
              <a:rPr lang="en-IN" dirty="0" err="1" smtClean="0"/>
              <a:t>Santhal</a:t>
            </a:r>
            <a:r>
              <a:rPr lang="en-IN" dirty="0" smtClean="0"/>
              <a:t> Insurrection </a:t>
            </a:r>
          </a:p>
          <a:p>
            <a:pPr marL="514350" indent="-514350">
              <a:buNone/>
            </a:pPr>
            <a:r>
              <a:rPr lang="en-IN" dirty="0" smtClean="0"/>
              <a:t>2.  The </a:t>
            </a:r>
            <a:r>
              <a:rPr lang="en-IN" dirty="0" err="1" smtClean="0"/>
              <a:t>Munda</a:t>
            </a:r>
            <a:r>
              <a:rPr lang="en-IN" dirty="0" smtClean="0"/>
              <a:t> Rebellion </a:t>
            </a:r>
          </a:p>
          <a:p>
            <a:pPr marL="514350" indent="-514350">
              <a:buNone/>
            </a:pPr>
            <a:r>
              <a:rPr lang="en-IN" dirty="0" smtClean="0"/>
              <a:t>3.  The </a:t>
            </a:r>
            <a:r>
              <a:rPr lang="en-IN" dirty="0" err="1" smtClean="0"/>
              <a:t>Bodo</a:t>
            </a:r>
            <a:r>
              <a:rPr lang="en-IN" dirty="0" smtClean="0"/>
              <a:t> Movement </a:t>
            </a:r>
          </a:p>
          <a:p>
            <a:pPr marL="514350" indent="-514350">
              <a:buNone/>
            </a:pPr>
            <a:r>
              <a:rPr lang="en-IN" dirty="0" smtClean="0"/>
              <a:t>4.  Jharkhand Movement.</a:t>
            </a:r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/>
              <a:t>1. The </a:t>
            </a:r>
            <a:r>
              <a:rPr lang="en-IN" b="1" dirty="0" err="1" smtClean="0"/>
              <a:t>Santhal</a:t>
            </a:r>
            <a:r>
              <a:rPr lang="en-IN" b="1" dirty="0" smtClean="0"/>
              <a:t> Insurrection: </a:t>
            </a:r>
            <a:br>
              <a:rPr lang="en-IN" b="1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IN" dirty="0" smtClean="0"/>
              <a:t> The </a:t>
            </a:r>
            <a:r>
              <a:rPr lang="en-IN" dirty="0" err="1"/>
              <a:t>Santhals</a:t>
            </a:r>
            <a:r>
              <a:rPr lang="en-IN" dirty="0"/>
              <a:t> are an agricultural tribal group who are mainly concentrated in Bihar. The first peasant insurrection took place in 1855-1856, which arose due to the establishment of the Permanent Land Settlement of 1793. </a:t>
            </a:r>
            <a:endParaRPr lang="en-IN" dirty="0" smtClean="0"/>
          </a:p>
          <a:p>
            <a:r>
              <a:rPr lang="en-IN" dirty="0"/>
              <a:t> </a:t>
            </a:r>
            <a:r>
              <a:rPr lang="en-IN" dirty="0" smtClean="0"/>
              <a:t>   Following </a:t>
            </a:r>
            <a:r>
              <a:rPr lang="en-IN" dirty="0"/>
              <a:t>this settlement the </a:t>
            </a:r>
            <a:r>
              <a:rPr lang="en-IN" dirty="0" err="1"/>
              <a:t>Britishers</a:t>
            </a:r>
            <a:r>
              <a:rPr lang="en-IN" dirty="0"/>
              <a:t> took away all the lands from the </a:t>
            </a:r>
            <a:r>
              <a:rPr lang="en-IN" dirty="0" err="1"/>
              <a:t>Santhals</a:t>
            </a:r>
            <a:r>
              <a:rPr lang="en-IN" dirty="0"/>
              <a:t>. The zamindars took these lands on auction from the </a:t>
            </a:r>
            <a:r>
              <a:rPr lang="en-IN" dirty="0" err="1"/>
              <a:t>Britishers</a:t>
            </a:r>
            <a:r>
              <a:rPr lang="en-IN" dirty="0"/>
              <a:t> and gave them to the peasants for </a:t>
            </a:r>
            <a:r>
              <a:rPr lang="en-IN" dirty="0" smtClean="0"/>
              <a:t>cultivation.</a:t>
            </a:r>
            <a:endParaRPr lang="en-IN" dirty="0"/>
          </a:p>
          <a:p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IN" dirty="0" smtClean="0"/>
              <a:t>   The </a:t>
            </a:r>
            <a:r>
              <a:rPr lang="en-IN" dirty="0"/>
              <a:t>zamindars, the money­lenders, and the government officers hiked the land tax and also oppressed and exploited the common peasants. Though the </a:t>
            </a:r>
            <a:r>
              <a:rPr lang="en-IN" dirty="0" err="1"/>
              <a:t>Santhals</a:t>
            </a:r>
            <a:r>
              <a:rPr lang="en-IN" dirty="0"/>
              <a:t> tolerated the injustices to some extent, later on they decided to raise in revolt against the zamindars, moneylenders, and traders.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2. The </a:t>
            </a:r>
            <a:r>
              <a:rPr lang="en-IN" b="1" dirty="0" err="1"/>
              <a:t>Munda</a:t>
            </a:r>
            <a:r>
              <a:rPr lang="en-IN" b="1" dirty="0"/>
              <a:t> Rebellion: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One of the prominent revolts of nineteenth century tribal rebellions in the Indian subcontinent was the </a:t>
            </a:r>
            <a:r>
              <a:rPr lang="en-IN" dirty="0" err="1"/>
              <a:t>Munda</a:t>
            </a:r>
            <a:r>
              <a:rPr lang="en-IN" dirty="0"/>
              <a:t> Rebellion. This rebellion was led by </a:t>
            </a:r>
            <a:r>
              <a:rPr lang="en-IN" dirty="0" err="1"/>
              <a:t>Birsa</a:t>
            </a:r>
            <a:r>
              <a:rPr lang="en-IN" dirty="0"/>
              <a:t> </a:t>
            </a:r>
            <a:r>
              <a:rPr lang="en-IN" dirty="0" err="1"/>
              <a:t>Munda</a:t>
            </a:r>
            <a:r>
              <a:rPr lang="en-IN" dirty="0"/>
              <a:t> in the south of Ranchi in the year 1899. The “Great Tumult” aimed to establish </a:t>
            </a:r>
            <a:r>
              <a:rPr lang="en-IN" dirty="0" err="1"/>
              <a:t>Munda</a:t>
            </a:r>
            <a:r>
              <a:rPr lang="en-IN" dirty="0"/>
              <a:t> raj and </a:t>
            </a:r>
            <a:r>
              <a:rPr lang="en-IN" dirty="0" smtClean="0"/>
              <a:t>independence.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This kind of land alienation started before the advent of the </a:t>
            </a:r>
            <a:r>
              <a:rPr lang="en-IN" dirty="0" err="1"/>
              <a:t>Britishers</a:t>
            </a:r>
            <a:r>
              <a:rPr lang="en-IN" dirty="0"/>
              <a:t>. However, after the establishment of the British rule, the movement into the tribal regions by the non-tribals increased. This, in turn, led to increase in the practice of forced </a:t>
            </a:r>
            <a:r>
              <a:rPr lang="en-IN" dirty="0" err="1"/>
              <a:t>labor</a:t>
            </a:r>
            <a:r>
              <a:rPr lang="en-IN" dirty="0"/>
              <a:t> or </a:t>
            </a:r>
            <a:r>
              <a:rPr lang="en-IN" dirty="0" err="1"/>
              <a:t>beth</a:t>
            </a:r>
            <a:r>
              <a:rPr lang="en-IN" dirty="0"/>
              <a:t> </a:t>
            </a:r>
            <a:r>
              <a:rPr lang="en-IN" dirty="0" smtClean="0"/>
              <a:t>began.</a:t>
            </a:r>
          </a:p>
          <a:p>
            <a:r>
              <a:rPr lang="en-IN" dirty="0" err="1"/>
              <a:t>Birsa</a:t>
            </a:r>
            <a:r>
              <a:rPr lang="en-IN" dirty="0"/>
              <a:t> </a:t>
            </a:r>
            <a:r>
              <a:rPr lang="en-IN" dirty="0" err="1"/>
              <a:t>Munda</a:t>
            </a:r>
            <a:r>
              <a:rPr lang="en-IN" dirty="0"/>
              <a:t> was born in </a:t>
            </a:r>
            <a:r>
              <a:rPr lang="en-IN" dirty="0" smtClean="0"/>
              <a:t>1874….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/>
              <a:t>3. The </a:t>
            </a:r>
            <a:r>
              <a:rPr lang="en-IN" b="1" dirty="0" err="1"/>
              <a:t>Bodo</a:t>
            </a:r>
            <a:r>
              <a:rPr lang="en-IN" b="1" dirty="0"/>
              <a:t> Movement: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dirty="0"/>
              <a:t>The official movement of the </a:t>
            </a:r>
            <a:r>
              <a:rPr lang="en-IN" dirty="0" err="1"/>
              <a:t>Bodos</a:t>
            </a:r>
            <a:r>
              <a:rPr lang="en-IN" dirty="0"/>
              <a:t> for an independent state of </a:t>
            </a:r>
            <a:r>
              <a:rPr lang="en-IN" dirty="0" err="1"/>
              <a:t>Bodoland</a:t>
            </a:r>
            <a:r>
              <a:rPr lang="en-IN" dirty="0"/>
              <a:t> started under the leadership of </a:t>
            </a:r>
            <a:r>
              <a:rPr lang="en-IN" dirty="0" err="1"/>
              <a:t>Upendranath</a:t>
            </a:r>
            <a:r>
              <a:rPr lang="en-IN" dirty="0"/>
              <a:t> Brahma of All </a:t>
            </a:r>
            <a:r>
              <a:rPr lang="en-IN" dirty="0" err="1"/>
              <a:t>Bodo</a:t>
            </a:r>
            <a:r>
              <a:rPr lang="en-IN" dirty="0"/>
              <a:t> Students’ Union (ABSU) on 2 March 1987. In fact, the call for the separate tribal homeland is not new in Assam. The Plains Tribal Council of Assam (PTCA) had raised their voice to have a separate home­land called “</a:t>
            </a:r>
            <a:r>
              <a:rPr lang="en-IN" dirty="0" err="1"/>
              <a:t>Udayachal</a:t>
            </a:r>
            <a:r>
              <a:rPr lang="en-IN" dirty="0"/>
              <a:t>”.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However, the movement was suppressed by the then govern­ment. In order to spearhead the movement, the ABSU created a political organization called the </a:t>
            </a:r>
            <a:r>
              <a:rPr lang="en-IN" dirty="0" err="1"/>
              <a:t>Bodo</a:t>
            </a:r>
            <a:r>
              <a:rPr lang="en-IN" dirty="0"/>
              <a:t> People’s Action Committee (BPAC). The movement of ABSU began with the slogan “Divide Assam Fifty-Fifty”. This movement ended up with the creation of </a:t>
            </a:r>
            <a:r>
              <a:rPr lang="en-IN" dirty="0" err="1"/>
              <a:t>Bodo</a:t>
            </a:r>
            <a:r>
              <a:rPr lang="en-IN" dirty="0"/>
              <a:t> Accord in 1993. The accord soon collapsed and there was a split in ABSU and other political parties. This split caused violence in various </a:t>
            </a:r>
            <a:r>
              <a:rPr lang="en-IN" dirty="0" err="1"/>
              <a:t>Bodo</a:t>
            </a:r>
            <a:r>
              <a:rPr lang="en-IN" dirty="0"/>
              <a:t> areas and led to the displacement of about 70,000 people.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68</TotalTime>
  <Words>729</Words>
  <Application>Microsoft Office PowerPoint</Application>
  <PresentationFormat>On-screen Show (4:3)</PresentationFormat>
  <Paragraphs>37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  Tribal Movements in India </vt:lpstr>
      <vt:lpstr>Introduction  </vt:lpstr>
      <vt:lpstr>Slide 3</vt:lpstr>
      <vt:lpstr>1. The Santhal Insurrection:  </vt:lpstr>
      <vt:lpstr>Slide 5</vt:lpstr>
      <vt:lpstr>2. The Munda Rebellion:</vt:lpstr>
      <vt:lpstr>Slide 7</vt:lpstr>
      <vt:lpstr>3. The Bodo Movement:</vt:lpstr>
      <vt:lpstr>Slide 9</vt:lpstr>
      <vt:lpstr>4. Jharkhand Movement:</vt:lpstr>
      <vt:lpstr>Slide 11</vt:lpstr>
      <vt:lpstr>Slide 12</vt:lpstr>
      <vt:lpstr>Slide 13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Tribal Movements in India</dc:title>
  <dc:creator>DELL</dc:creator>
  <cp:lastModifiedBy>Muzammil</cp:lastModifiedBy>
  <cp:revision>8</cp:revision>
  <dcterms:created xsi:type="dcterms:W3CDTF">2019-04-21T09:18:47Z</dcterms:created>
  <dcterms:modified xsi:type="dcterms:W3CDTF">2019-04-27T06:57:49Z</dcterms:modified>
</cp:coreProperties>
</file>